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82" r:id="rId4"/>
    <p:sldId id="323" r:id="rId5"/>
    <p:sldId id="310" r:id="rId6"/>
    <p:sldId id="325" r:id="rId7"/>
    <p:sldId id="333" r:id="rId8"/>
    <p:sldId id="324" r:id="rId9"/>
    <p:sldId id="327" r:id="rId10"/>
    <p:sldId id="328" r:id="rId11"/>
    <p:sldId id="326" r:id="rId12"/>
    <p:sldId id="316" r:id="rId13"/>
    <p:sldId id="329" r:id="rId14"/>
    <p:sldId id="330" r:id="rId15"/>
    <p:sldId id="331" r:id="rId16"/>
    <p:sldId id="332" r:id="rId17"/>
    <p:sldId id="304" r:id="rId18"/>
    <p:sldId id="321" r:id="rId19"/>
    <p:sldId id="322" r:id="rId20"/>
    <p:sldId id="307" r:id="rId21"/>
    <p:sldId id="269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2A"/>
    <a:srgbClr val="BFBFBF"/>
    <a:srgbClr val="FF66FF"/>
    <a:srgbClr val="325AA0"/>
    <a:srgbClr val="FFD1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>
        <p:scale>
          <a:sx n="66" d="100"/>
          <a:sy n="66" d="100"/>
        </p:scale>
        <p:origin x="80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1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65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50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3054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696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73054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9696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D824-6BCF-4973-81CC-0646DBFDFD6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7445-7260-4C18-BBF7-C192E9BD15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95053" y="225979"/>
            <a:ext cx="7886700" cy="400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+mj-lt"/>
              </a:rPr>
              <a:t>Click to edit Master title style</a:t>
            </a:r>
            <a:endParaRPr lang="en-US" sz="4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95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34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21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3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61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90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47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37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401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78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C6CA-669E-4834-B56B-463456CF2D81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C2877-4CF1-4E98-B6AA-E95DA84A4E19}" type="slidenum">
              <a:rPr lang="en-US" smtClean="0"/>
              <a:t>‹#›</a:t>
            </a:fld>
            <a:endParaRPr lang="en-US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182183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5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55985" indent="-255985" algn="l" defTabSz="914378" rtl="0" eaLnBrk="1" latinLnBrk="0" hangingPunct="1">
        <a:lnSpc>
          <a:spcPct val="90000"/>
        </a:lnSpc>
        <a:spcBef>
          <a:spcPts val="1000"/>
        </a:spcBef>
        <a:buClr>
          <a:srgbClr val="BF9000"/>
        </a:buClr>
        <a:buFont typeface="Wingdings" panose="05000000000000000000" pitchFamily="2" charset="2"/>
        <a:buChar char="§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Done Differently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72269"/>
            <a:ext cx="6858000" cy="1453883"/>
          </a:xfrm>
        </p:spPr>
        <p:txBody>
          <a:bodyPr>
            <a:normAutofit/>
          </a:bodyPr>
          <a:lstStyle/>
          <a:p>
            <a:r>
              <a:rPr lang="en-US" sz="2625" dirty="0" smtClean="0"/>
              <a:t>Getting the Most from the Team</a:t>
            </a:r>
            <a:endParaRPr lang="en-US" dirty="0"/>
          </a:p>
          <a:p>
            <a:r>
              <a:rPr lang="en-US" dirty="0" smtClean="0"/>
              <a:t>July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76" y="5920976"/>
            <a:ext cx="2105247" cy="841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9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(the </a:t>
            </a:r>
            <a:r>
              <a:rPr lang="en-US" i="1" dirty="0" smtClean="0"/>
              <a:t>what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64371" cy="4351338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Targets</a:t>
            </a:r>
          </a:p>
          <a:p>
            <a:r>
              <a:rPr lang="en-US" dirty="0" smtClean="0"/>
              <a:t>Standards</a:t>
            </a:r>
          </a:p>
          <a:p>
            <a:r>
              <a:rPr lang="en-US" dirty="0" smtClean="0"/>
              <a:t>Amount of work</a:t>
            </a:r>
            <a:br>
              <a:rPr lang="en-US" dirty="0" smtClean="0"/>
            </a:br>
            <a:r>
              <a:rPr lang="en-US" dirty="0" smtClean="0"/>
              <a:t>produced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Effectiveness</a:t>
            </a:r>
          </a:p>
          <a:p>
            <a:r>
              <a:rPr lang="en-US" dirty="0" smtClean="0"/>
              <a:t>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06"/>
          <a:stretch/>
        </p:blipFill>
        <p:spPr>
          <a:xfrm>
            <a:off x="4634961" y="1825625"/>
            <a:ext cx="4509039" cy="5032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1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(the </a:t>
            </a:r>
            <a:r>
              <a:rPr lang="en-US" i="1" dirty="0" smtClean="0"/>
              <a:t>how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</a:p>
          <a:p>
            <a:r>
              <a:rPr lang="en-US" dirty="0" smtClean="0"/>
              <a:t>Competencies</a:t>
            </a:r>
          </a:p>
          <a:p>
            <a:r>
              <a:rPr lang="en-US" dirty="0" smtClean="0"/>
              <a:t>Attitudes</a:t>
            </a:r>
          </a:p>
          <a:p>
            <a:r>
              <a:rPr lang="en-US" dirty="0" smtClean="0"/>
              <a:t>Methods/Processes</a:t>
            </a:r>
          </a:p>
          <a:p>
            <a:r>
              <a:rPr lang="en-US" dirty="0" smtClean="0"/>
              <a:t>How people work together (or not)</a:t>
            </a:r>
          </a:p>
          <a:p>
            <a:r>
              <a:rPr lang="en-US" dirty="0" smtClean="0"/>
              <a:t>Values in 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60276"/>
            <a:ext cx="9144000" cy="149772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182880" tIns="182880" rIns="182880" bIns="18288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2A2A2A"/>
                </a:solidFill>
              </a:rPr>
              <a:t>As a manager, you need to give people</a:t>
            </a:r>
            <a:br>
              <a:rPr lang="en-US" dirty="0">
                <a:solidFill>
                  <a:srgbClr val="2A2A2A"/>
                </a:solidFill>
              </a:rPr>
            </a:br>
            <a:r>
              <a:rPr lang="en-US" dirty="0">
                <a:solidFill>
                  <a:srgbClr val="2A2A2A"/>
                </a:solidFill>
              </a:rPr>
              <a:t>specific, behavioral feedback.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solidFill>
                  <a:srgbClr val="2A2A2A"/>
                </a:solidFill>
              </a:rPr>
              <a:t>As an employee, you need to ask for, receive, </a:t>
            </a:r>
            <a:br>
              <a:rPr lang="en-US" dirty="0">
                <a:solidFill>
                  <a:srgbClr val="2A2A2A"/>
                </a:solidFill>
              </a:rPr>
            </a:br>
            <a:r>
              <a:rPr lang="en-US" dirty="0">
                <a:solidFill>
                  <a:srgbClr val="2A2A2A"/>
                </a:solidFill>
              </a:rPr>
              <a:t>and use feedback graciously</a:t>
            </a:r>
            <a:r>
              <a:rPr lang="en-US" dirty="0" smtClean="0">
                <a:solidFill>
                  <a:srgbClr val="2A2A2A"/>
                </a:solidFill>
              </a:rPr>
              <a:t>.</a:t>
            </a:r>
            <a:endParaRPr lang="en-US" dirty="0">
              <a:solidFill>
                <a:srgbClr val="2A2A2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6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Challenge: “Attitude”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Instructions:</a:t>
            </a:r>
          </a:p>
          <a:p>
            <a:r>
              <a:rPr lang="en-US" dirty="0" smtClean="0"/>
              <a:t>With someone near your, share examples you have seen of a “poor attitude.”</a:t>
            </a:r>
          </a:p>
          <a:p>
            <a:pPr marL="457189" lvl="1" indent="0">
              <a:buNone/>
            </a:pPr>
            <a:r>
              <a:rPr lang="en-US" dirty="0" smtClean="0"/>
              <a:t>Situation Hints:</a:t>
            </a:r>
          </a:p>
          <a:p>
            <a:pPr lvl="1"/>
            <a:r>
              <a:rPr lang="en-US" dirty="0" smtClean="0"/>
              <a:t>Serving clients</a:t>
            </a:r>
          </a:p>
          <a:p>
            <a:pPr lvl="1"/>
            <a:r>
              <a:rPr lang="en-US" dirty="0" smtClean="0"/>
              <a:t>Working with other employees</a:t>
            </a:r>
          </a:p>
          <a:p>
            <a:pPr lvl="1"/>
            <a:r>
              <a:rPr lang="en-US" dirty="0" smtClean="0"/>
              <a:t>Supporting the team and organization</a:t>
            </a:r>
          </a:p>
          <a:p>
            <a:r>
              <a:rPr lang="en-US" dirty="0" smtClean="0"/>
              <a:t>Define what a “good attitude” looks like in terms of results and behaviors.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Goal:</a:t>
            </a:r>
            <a:r>
              <a:rPr lang="en-US" dirty="0" smtClean="0"/>
              <a:t> Communicate this in terms of expectations.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3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Dashboards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34" y="3629465"/>
            <a:ext cx="4346566" cy="3228535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684129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Daily, weekly, monthly metrics in one place</a:t>
            </a:r>
          </a:p>
          <a:p>
            <a:r>
              <a:rPr lang="en-US" dirty="0" smtClean="0"/>
              <a:t>“Let me see how I’m doing at a glance.”</a:t>
            </a:r>
          </a:p>
          <a:p>
            <a:r>
              <a:rPr lang="en-US" dirty="0" smtClean="0"/>
              <a:t>If it can’t be automated,</a:t>
            </a:r>
            <a:br>
              <a:rPr lang="en-US" dirty="0" smtClean="0"/>
            </a:br>
            <a:r>
              <a:rPr lang="en-US" dirty="0" smtClean="0"/>
              <a:t>then set up a consistent </a:t>
            </a:r>
            <a:br>
              <a:rPr lang="en-US" dirty="0" smtClean="0"/>
            </a:br>
            <a:r>
              <a:rPr lang="en-US" dirty="0" smtClean="0"/>
              <a:t>way to collect and </a:t>
            </a:r>
            <a:br>
              <a:rPr lang="en-US" dirty="0" smtClean="0"/>
            </a:br>
            <a:r>
              <a:rPr lang="en-US" dirty="0" smtClean="0"/>
              <a:t>distribute the metrics</a:t>
            </a:r>
          </a:p>
          <a:p>
            <a:r>
              <a:rPr lang="en-US" dirty="0" smtClean="0"/>
              <a:t>Everything must be </a:t>
            </a:r>
            <a:br>
              <a:rPr lang="en-US" dirty="0" smtClean="0"/>
            </a:br>
            <a:r>
              <a:rPr lang="en-US" dirty="0" smtClean="0"/>
              <a:t>meaningful to the </a:t>
            </a:r>
            <a:br>
              <a:rPr lang="en-US" dirty="0" smtClean="0"/>
            </a:br>
            <a:r>
              <a:rPr lang="en-US" dirty="0" smtClean="0"/>
              <a:t>mission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96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Check-ins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One-on-one and with the team</a:t>
            </a:r>
          </a:p>
          <a:p>
            <a:r>
              <a:rPr lang="en-US" dirty="0" smtClean="0"/>
              <a:t>Weekly or bi-weekly</a:t>
            </a:r>
          </a:p>
          <a:p>
            <a:r>
              <a:rPr lang="en-US" i="1" dirty="0" smtClean="0"/>
              <a:t>Short</a:t>
            </a:r>
            <a:r>
              <a:rPr lang="en-US" dirty="0" smtClean="0"/>
              <a:t> two-way review of results and behaviors</a:t>
            </a:r>
          </a:p>
          <a:p>
            <a:r>
              <a:rPr lang="en-US" dirty="0" smtClean="0"/>
              <a:t>Suggested agenda:</a:t>
            </a:r>
          </a:p>
          <a:p>
            <a:pPr marL="944148" lvl="1" indent="-514350">
              <a:buFont typeface="+mj-lt"/>
              <a:buAutoNum type="arabicPeriod"/>
            </a:pPr>
            <a:r>
              <a:rPr lang="en-US" dirty="0" smtClean="0"/>
              <a:t>Share/update the metrics</a:t>
            </a:r>
          </a:p>
          <a:p>
            <a:pPr marL="944148" lvl="1" indent="-514350">
              <a:buFont typeface="+mj-lt"/>
              <a:buAutoNum type="arabicPeriod"/>
            </a:pPr>
            <a:r>
              <a:rPr lang="en-US" dirty="0" smtClean="0"/>
              <a:t>Ask for employee’s assessment</a:t>
            </a:r>
          </a:p>
          <a:p>
            <a:pPr marL="944148" lvl="1" indent="-514350">
              <a:buFont typeface="+mj-lt"/>
              <a:buAutoNum type="arabicPeriod"/>
            </a:pPr>
            <a:r>
              <a:rPr lang="en-US" dirty="0" smtClean="0"/>
              <a:t>Give manager’s feedback</a:t>
            </a:r>
          </a:p>
          <a:p>
            <a:pPr marL="944148" lvl="1" indent="-514350">
              <a:buFont typeface="+mj-lt"/>
              <a:buAutoNum type="arabicPeriod"/>
            </a:pPr>
            <a:r>
              <a:rPr lang="en-US" dirty="0" smtClean="0"/>
              <a:t>Provide coaching, if necessary</a:t>
            </a:r>
          </a:p>
          <a:p>
            <a:pPr marL="944148" lvl="1" indent="-514350">
              <a:buFont typeface="+mj-lt"/>
              <a:buAutoNum type="arabicPeriod"/>
            </a:pPr>
            <a:r>
              <a:rPr lang="en-US" dirty="0" smtClean="0"/>
              <a:t>Look ahead at what is coming next</a:t>
            </a:r>
          </a:p>
          <a:p>
            <a:pPr marL="944148" lvl="1" indent="-514350">
              <a:buFont typeface="+mj-lt"/>
              <a:buAutoNum type="arabicPeriod"/>
            </a:pPr>
            <a:r>
              <a:rPr lang="en-US" dirty="0" smtClean="0"/>
              <a:t>Make agreements to handle the upcoming performance needs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8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 the person doesn’t have about their performance</a:t>
            </a:r>
          </a:p>
          <a:p>
            <a:r>
              <a:rPr lang="en-US" dirty="0" smtClean="0"/>
              <a:t>Backward-looking (reporting on observations)</a:t>
            </a:r>
          </a:p>
          <a:p>
            <a:r>
              <a:rPr lang="en-US" dirty="0" smtClean="0"/>
              <a:t>Focus on what is being done well:</a:t>
            </a:r>
          </a:p>
          <a:p>
            <a:pPr lvl="1"/>
            <a:r>
              <a:rPr lang="en-US" dirty="0" smtClean="0"/>
              <a:t>“I noticed… Keep doing this!”</a:t>
            </a:r>
          </a:p>
          <a:p>
            <a:r>
              <a:rPr lang="en-US" dirty="0" smtClean="0"/>
              <a:t>Explain specifically where the person missed the mark. Include behavior and result:</a:t>
            </a:r>
          </a:p>
          <a:p>
            <a:pPr lvl="1"/>
            <a:r>
              <a:rPr lang="en-US" dirty="0" smtClean="0"/>
              <a:t>“When you did…, this happened….”</a:t>
            </a:r>
          </a:p>
          <a:p>
            <a:r>
              <a:rPr lang="en-US" dirty="0" smtClean="0"/>
              <a:t>You only have your point of view. </a:t>
            </a:r>
            <a:r>
              <a:rPr lang="en-US" i="1" dirty="0" smtClean="0"/>
              <a:t>Always</a:t>
            </a:r>
            <a:r>
              <a:rPr lang="en-US" dirty="0" smtClean="0"/>
              <a:t> ask for their perspective on what you observed.</a:t>
            </a:r>
          </a:p>
          <a:p>
            <a:pPr lvl="1"/>
            <a:r>
              <a:rPr lang="en-US" dirty="0" smtClean="0"/>
              <a:t>“How did you feel that went?”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0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the person grow knowledge, skills, and abilities</a:t>
            </a:r>
          </a:p>
          <a:p>
            <a:r>
              <a:rPr lang="en-US" dirty="0" smtClean="0"/>
              <a:t>Forward-looking (using feedback)</a:t>
            </a:r>
          </a:p>
          <a:p>
            <a:r>
              <a:rPr lang="en-US" dirty="0" smtClean="0"/>
              <a:t>Mostly by asking open-ended questions</a:t>
            </a:r>
          </a:p>
          <a:p>
            <a:r>
              <a:rPr lang="en-US" dirty="0" smtClean="0"/>
              <a:t>Uses “telling” and direction only:</a:t>
            </a:r>
          </a:p>
          <a:p>
            <a:pPr lvl="1"/>
            <a:r>
              <a:rPr lang="en-US" dirty="0" smtClean="0"/>
              <a:t>When the person is stuck, or</a:t>
            </a:r>
          </a:p>
          <a:p>
            <a:pPr lvl="1"/>
            <a:r>
              <a:rPr lang="en-US" dirty="0" smtClean="0"/>
              <a:t>Where there is a standard of results or behavior that the person must meet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2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158" y="4207431"/>
            <a:ext cx="7995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2A2A2A"/>
                </a:solidFill>
              </a:rPr>
              <a:t>What questions</a:t>
            </a:r>
            <a:br>
              <a:rPr lang="en-US" sz="6000" b="1" dirty="0" smtClean="0">
                <a:solidFill>
                  <a:srgbClr val="2A2A2A"/>
                </a:solidFill>
              </a:rPr>
            </a:br>
            <a:r>
              <a:rPr lang="en-US" sz="6000" b="1" dirty="0" smtClean="0">
                <a:solidFill>
                  <a:srgbClr val="2A2A2A"/>
                </a:solidFill>
              </a:rPr>
              <a:t>do you have?</a:t>
            </a:r>
            <a:endParaRPr lang="en-US" sz="6000" b="1" dirty="0">
              <a:solidFill>
                <a:srgbClr val="2A2A2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5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61740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 your own and/or with someone near you, pick </a:t>
            </a:r>
            <a:r>
              <a:rPr lang="en-US" dirty="0" smtClean="0">
                <a:solidFill>
                  <a:schemeClr val="accent4"/>
                </a:solidFill>
              </a:rPr>
              <a:t>one</a:t>
            </a:r>
            <a:r>
              <a:rPr lang="en-US" dirty="0" smtClean="0"/>
              <a:t> to work on:</a:t>
            </a:r>
          </a:p>
          <a:p>
            <a:r>
              <a:rPr lang="en-US" dirty="0" smtClean="0"/>
              <a:t>Expectations (</a:t>
            </a:r>
            <a:r>
              <a:rPr lang="en-US" i="1" dirty="0" smtClean="0"/>
              <a:t>what</a:t>
            </a:r>
            <a:r>
              <a:rPr lang="en-US" dirty="0" smtClean="0"/>
              <a:t> and </a:t>
            </a:r>
            <a:r>
              <a:rPr lang="en-US" i="1" dirty="0" smtClean="0"/>
              <a:t>how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Dashboards</a:t>
            </a:r>
          </a:p>
          <a:p>
            <a:r>
              <a:rPr lang="en-US" dirty="0" smtClean="0"/>
              <a:t>Check-ins</a:t>
            </a:r>
            <a:endParaRPr lang="en-US" dirty="0" smtClean="0"/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Coaching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21305"/>
          <a:stretch/>
        </p:blipFill>
        <p:spPr>
          <a:xfrm>
            <a:off x="6865033" y="-21160"/>
            <a:ext cx="2278967" cy="2274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r="16704"/>
          <a:stretch/>
        </p:blipFill>
        <p:spPr>
          <a:xfrm>
            <a:off x="6865034" y="2253364"/>
            <a:ext cx="2278966" cy="2253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/>
          <a:stretch/>
        </p:blipFill>
        <p:spPr>
          <a:xfrm>
            <a:off x="6865033" y="4506728"/>
            <a:ext cx="2278967" cy="2355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908431"/>
            <a:ext cx="6159062" cy="57642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182880" tIns="182880" rIns="182880" bIns="182880" rtlCol="0" anchor="ctr" anchorCtr="0">
            <a:noAutofit/>
          </a:bodyPr>
          <a:lstStyle/>
          <a:p>
            <a:r>
              <a:rPr lang="en-US" sz="2000" dirty="0" smtClean="0"/>
              <a:t>Make this something you can use back at the office.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158" y="4207431"/>
            <a:ext cx="7995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2A2A2A"/>
                </a:solidFill>
              </a:rPr>
              <a:t>What questions</a:t>
            </a:r>
            <a:br>
              <a:rPr lang="en-US" sz="6000" b="1" dirty="0" smtClean="0">
                <a:solidFill>
                  <a:srgbClr val="2A2A2A"/>
                </a:solidFill>
              </a:rPr>
            </a:br>
            <a:r>
              <a:rPr lang="en-US" sz="6000" b="1" dirty="0" smtClean="0">
                <a:solidFill>
                  <a:srgbClr val="2A2A2A"/>
                </a:solidFill>
              </a:rPr>
              <a:t>do you have?</a:t>
            </a:r>
            <a:endParaRPr lang="en-US" sz="6000" b="1" dirty="0">
              <a:solidFill>
                <a:srgbClr val="2A2A2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4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7153" y="3428999"/>
            <a:ext cx="3252382" cy="325238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Presenter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Steve Semler</a:t>
            </a:r>
          </a:p>
          <a:p>
            <a:r>
              <a:rPr lang="en-US" dirty="0" smtClean="0"/>
              <a:t>Chief Learning Architect / Talent Consultant</a:t>
            </a:r>
          </a:p>
          <a:p>
            <a:r>
              <a:rPr lang="en-US" dirty="0" smtClean="0"/>
              <a:t>Author</a:t>
            </a:r>
          </a:p>
          <a:p>
            <a:r>
              <a:rPr lang="en-US" dirty="0" smtClean="0"/>
              <a:t>HR Geek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5" y="5891232"/>
            <a:ext cx="2105247" cy="841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9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dirty="0" smtClean="0"/>
              <a:t>Information they need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 performance management from personnel decisions</a:t>
            </a:r>
            <a:endParaRPr lang="en-US" dirty="0"/>
          </a:p>
          <a:p>
            <a:r>
              <a:rPr lang="en-US" dirty="0" smtClean="0"/>
              <a:t>Give people the information they need to manage their own performance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what</a:t>
            </a:r>
            <a:r>
              <a:rPr lang="en-US" dirty="0" smtClean="0"/>
              <a:t> and the </a:t>
            </a:r>
            <a:r>
              <a:rPr lang="en-US" i="1" dirty="0" smtClean="0"/>
              <a:t>how</a:t>
            </a:r>
            <a:endParaRPr lang="en-US" i="1" dirty="0" smtClean="0"/>
          </a:p>
          <a:p>
            <a:r>
              <a:rPr lang="en-US" dirty="0" smtClean="0"/>
              <a:t>Use the tools</a:t>
            </a:r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2" y="3993088"/>
            <a:ext cx="4297368" cy="2864912"/>
          </a:xfrm>
        </p:spPr>
      </p:pic>
      <p:sp>
        <p:nvSpPr>
          <p:cNvPr id="5" name="TextBox 4"/>
          <p:cNvSpPr txBox="1"/>
          <p:nvPr/>
        </p:nvSpPr>
        <p:spPr>
          <a:xfrm>
            <a:off x="5312028" y="2745767"/>
            <a:ext cx="336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People want to succeed!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Help them perform!</a:t>
            </a:r>
            <a:endParaRPr lang="en-US" sz="2400" b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HR Manager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Advice: Talk with this person!</a:t>
            </a:r>
          </a:p>
          <a:p>
            <a:r>
              <a:rPr lang="en-US" dirty="0" smtClean="0"/>
              <a:t>Managing Employee Performance (SHRM)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Search: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shrm.org performance management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Society for Human Resource </a:t>
            </a:r>
            <a:r>
              <a:rPr lang="en-US" dirty="0" err="1" smtClean="0"/>
              <a:t>Managment</a:t>
            </a:r>
            <a:r>
              <a:rPr lang="en-US" dirty="0" smtClean="0"/>
              <a:t> (SHRM)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Site: www.shrm.org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is the resource HR professionals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76" y="5920976"/>
            <a:ext cx="2105247" cy="841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52" y="6284969"/>
            <a:ext cx="271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steve@learningsim.com</a:t>
            </a:r>
            <a:endParaRPr lang="en-US" dirty="0">
              <a:solidFill>
                <a:srgbClr val="BFBFB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3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158" y="2134085"/>
            <a:ext cx="7995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</a:rPr>
              <a:t>What is </a:t>
            </a:r>
            <a:br>
              <a:rPr lang="en-US" sz="6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</a:rPr>
              <a:t>Performance Management?</a:t>
            </a:r>
            <a:endParaRPr lang="en-US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4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performance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1451"/>
            <a:ext cx="7886700" cy="4135512"/>
          </a:xfrm>
        </p:spPr>
        <p:txBody>
          <a:bodyPr/>
          <a:lstStyle/>
          <a:p>
            <a:r>
              <a:rPr lang="en-US" dirty="0" smtClean="0"/>
              <a:t>Performance Appraisals?</a:t>
            </a:r>
          </a:p>
          <a:p>
            <a:r>
              <a:rPr lang="en-US" dirty="0" smtClean="0"/>
              <a:t>Annual Evaluations?</a:t>
            </a:r>
          </a:p>
          <a:p>
            <a:r>
              <a:rPr lang="en-US" dirty="0" smtClean="0"/>
              <a:t>Ratings?</a:t>
            </a:r>
          </a:p>
          <a:p>
            <a:r>
              <a:rPr lang="en-US" dirty="0" smtClean="0"/>
              <a:t>Forced Ranking?</a:t>
            </a:r>
          </a:p>
          <a:p>
            <a:r>
              <a:rPr lang="en-US" dirty="0" smtClean="0"/>
              <a:t>Peer Feedback?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3"/>
          <a:stretch/>
        </p:blipFill>
        <p:spPr>
          <a:xfrm>
            <a:off x="5964864" y="3724939"/>
            <a:ext cx="3179136" cy="313306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628650" y="5279418"/>
            <a:ext cx="4459458" cy="80021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182880" tIns="182880" rIns="182880" bIns="182880" rtlCol="0">
            <a:noAutofit/>
          </a:bodyPr>
          <a:lstStyle/>
          <a:p>
            <a:r>
              <a:rPr lang="en-US" sz="2800" dirty="0" smtClean="0"/>
              <a:t>No! These are not effective.</a:t>
            </a:r>
            <a:endParaRPr lang="en-US" sz="2800" dirty="0"/>
          </a:p>
        </p:txBody>
      </p:sp>
      <p:sp>
        <p:nvSpPr>
          <p:cNvPr id="8" name="Cloud Callout 7"/>
          <p:cNvSpPr/>
          <p:nvPr/>
        </p:nvSpPr>
        <p:spPr>
          <a:xfrm>
            <a:off x="5560827" y="1555755"/>
            <a:ext cx="3466214" cy="1748941"/>
          </a:xfrm>
          <a:prstGeom prst="cloudCallout">
            <a:avLst>
              <a:gd name="adj1" fmla="val 4529"/>
              <a:gd name="adj2" fmla="val 845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2A2A2A"/>
                </a:solidFill>
              </a:rPr>
              <a:t>Hmm…</a:t>
            </a:r>
            <a:endParaRPr lang="en-US" sz="2400" dirty="0">
              <a:solidFill>
                <a:srgbClr val="2A2A2A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560827" y="1554856"/>
            <a:ext cx="3466214" cy="1748941"/>
          </a:xfrm>
          <a:prstGeom prst="cloudCallout">
            <a:avLst>
              <a:gd name="adj1" fmla="val 4529"/>
              <a:gd name="adj2" fmla="val 845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2A2A2A"/>
                </a:solidFill>
              </a:rPr>
              <a:t>Does any of this actually do any good?</a:t>
            </a:r>
            <a:endParaRPr lang="en-US" sz="2400" dirty="0">
              <a:solidFill>
                <a:srgbClr val="2A2A2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9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486273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Purpose:</a:t>
            </a:r>
            <a:r>
              <a:rPr lang="en-US" dirty="0" smtClean="0"/>
              <a:t> Obtain the best possible performance from each individual and work group</a:t>
            </a:r>
            <a:endParaRPr lang="en-US" dirty="0" smtClean="0"/>
          </a:p>
          <a:p>
            <a:r>
              <a:rPr lang="en-US" dirty="0" smtClean="0"/>
              <a:t>Clearly links performance to expectations and goals</a:t>
            </a:r>
            <a:endParaRPr lang="en-US" dirty="0" smtClean="0"/>
          </a:p>
          <a:p>
            <a:r>
              <a:rPr lang="en-US" dirty="0" smtClean="0"/>
              <a:t>Tracks and reports on all meaningful results</a:t>
            </a:r>
          </a:p>
          <a:p>
            <a:r>
              <a:rPr lang="en-US" dirty="0" smtClean="0"/>
              <a:t>Evaluates how results are obtained</a:t>
            </a:r>
            <a:endParaRPr lang="en-US" dirty="0" smtClean="0"/>
          </a:p>
          <a:p>
            <a:r>
              <a:rPr lang="en-US" dirty="0" smtClean="0"/>
              <a:t>Balances the </a:t>
            </a:r>
            <a:r>
              <a:rPr lang="en-US" b="1" i="1" dirty="0" smtClean="0">
                <a:solidFill>
                  <a:schemeClr val="accent4"/>
                </a:solidFill>
              </a:rPr>
              <a:t>what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b="1" i="1" dirty="0" smtClean="0">
                <a:solidFill>
                  <a:schemeClr val="accent4"/>
                </a:solidFill>
              </a:rPr>
              <a:t>how</a:t>
            </a:r>
          </a:p>
          <a:p>
            <a:r>
              <a:rPr lang="en-US" dirty="0" smtClean="0"/>
              <a:t>Gives performers a consistent way to close gaps between current and desired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08431"/>
            <a:ext cx="6159062" cy="57642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182880" tIns="182880" rIns="182880" bIns="182880" rtlCol="0" anchor="ctr" anchorCtr="0">
            <a:noAutofit/>
          </a:bodyPr>
          <a:lstStyle/>
          <a:p>
            <a:r>
              <a:rPr lang="en-US" sz="2000" dirty="0" smtClean="0"/>
              <a:t>Best </a:t>
            </a:r>
            <a:r>
              <a:rPr lang="en-US" sz="2000" i="1" dirty="0" smtClean="0"/>
              <a:t>separated</a:t>
            </a:r>
            <a:r>
              <a:rPr lang="en-US" sz="2000" dirty="0" smtClean="0"/>
              <a:t> from personnel decision making!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4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these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Appraisals</a:t>
            </a:r>
            <a:endParaRPr lang="en-US" dirty="0"/>
          </a:p>
          <a:p>
            <a:r>
              <a:rPr lang="en-US" dirty="0"/>
              <a:t>Annual </a:t>
            </a:r>
            <a:r>
              <a:rPr lang="en-US" dirty="0" smtClean="0"/>
              <a:t>Evaluations</a:t>
            </a:r>
            <a:endParaRPr lang="en-US" dirty="0"/>
          </a:p>
          <a:p>
            <a:r>
              <a:rPr lang="en-US" dirty="0" smtClean="0"/>
              <a:t>Ratings</a:t>
            </a:r>
            <a:endParaRPr lang="en-US" dirty="0"/>
          </a:p>
          <a:p>
            <a:r>
              <a:rPr lang="en-US" dirty="0"/>
              <a:t>Forced </a:t>
            </a:r>
            <a:r>
              <a:rPr lang="en-US" dirty="0" smtClean="0"/>
              <a:t>Ranking</a:t>
            </a:r>
            <a:endParaRPr lang="en-US" dirty="0"/>
          </a:p>
          <a:p>
            <a:r>
              <a:rPr lang="en-US" dirty="0"/>
              <a:t>Peer </a:t>
            </a:r>
            <a:r>
              <a:rPr lang="en-US" dirty="0" smtClean="0"/>
              <a:t>Feedback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58" y="3277772"/>
            <a:ext cx="5370342" cy="35802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 instead?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performers the information they need to manage their </a:t>
            </a:r>
            <a:r>
              <a:rPr lang="en-US" i="1" dirty="0" smtClean="0"/>
              <a:t>own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Get as close to real-time as possible</a:t>
            </a:r>
          </a:p>
          <a:p>
            <a:r>
              <a:rPr lang="en-US" dirty="0" smtClean="0"/>
              <a:t>Make the indicators of results and behaviors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what and how</a:t>
            </a:r>
            <a:r>
              <a:rPr lang="en-US" dirty="0" smtClean="0"/>
              <a:t>) specific and measurable</a:t>
            </a:r>
          </a:p>
          <a:p>
            <a:r>
              <a:rPr lang="en-US" dirty="0" smtClean="0"/>
              <a:t>Provide the human touch and reassurance</a:t>
            </a:r>
            <a:br>
              <a:rPr lang="en-US" dirty="0" smtClean="0"/>
            </a:br>
            <a:r>
              <a:rPr lang="en-US" dirty="0" smtClean="0"/>
              <a:t>very frequently (at least weekly)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" y="5908431"/>
            <a:ext cx="7344229" cy="57642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182880" tIns="182880" rIns="182880" bIns="182880" rtlCol="0" anchor="ctr" anchorCtr="0">
            <a:noAutofit/>
          </a:bodyPr>
          <a:lstStyle/>
          <a:p>
            <a:r>
              <a:rPr lang="en-US" sz="2000" dirty="0" smtClean="0"/>
              <a:t>But be sure to document exceptions—both positive and negative.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1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A2A2A"/>
                </a:solidFill>
              </a:rPr>
              <a:t>What works? Some tools…</a:t>
            </a:r>
            <a:endParaRPr lang="en-US" dirty="0">
              <a:solidFill>
                <a:srgbClr val="2A2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2635055" cy="2352480"/>
          </a:xfrm>
          <a:solidFill>
            <a:schemeClr val="bg1">
              <a:lumMod val="95000"/>
              <a:alpha val="80000"/>
            </a:schemeClr>
          </a:solidFill>
        </p:spPr>
        <p:txBody>
          <a:bodyPr lIns="182880" tIns="182880" rIns="182880" bIns="182880">
            <a:noAutofit/>
          </a:bodyPr>
          <a:lstStyle/>
          <a:p>
            <a:r>
              <a:rPr lang="en-US" dirty="0" smtClean="0">
                <a:solidFill>
                  <a:srgbClr val="2A2A2A"/>
                </a:solidFill>
              </a:rPr>
              <a:t>Dashboards</a:t>
            </a:r>
          </a:p>
          <a:p>
            <a:r>
              <a:rPr lang="en-US" dirty="0" smtClean="0">
                <a:solidFill>
                  <a:srgbClr val="2A2A2A"/>
                </a:solidFill>
              </a:rPr>
              <a:t>Check-ins</a:t>
            </a:r>
            <a:endParaRPr lang="en-US" dirty="0" smtClean="0">
              <a:solidFill>
                <a:srgbClr val="2A2A2A"/>
              </a:solidFill>
            </a:endParaRPr>
          </a:p>
          <a:p>
            <a:r>
              <a:rPr lang="en-US" dirty="0" smtClean="0">
                <a:solidFill>
                  <a:srgbClr val="2A2A2A"/>
                </a:solidFill>
              </a:rPr>
              <a:t>Feedback</a:t>
            </a:r>
          </a:p>
          <a:p>
            <a:r>
              <a:rPr lang="en-US" dirty="0" smtClean="0">
                <a:solidFill>
                  <a:srgbClr val="2A2A2A"/>
                </a:solidFill>
              </a:rPr>
              <a:t>Coaching</a:t>
            </a:r>
            <a:endParaRPr lang="en-US" dirty="0" smtClean="0">
              <a:solidFill>
                <a:srgbClr val="2A2A2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5591503"/>
            <a:ext cx="9144000" cy="1266496"/>
          </a:xfrm>
          <a:prstGeom prst="rect">
            <a:avLst/>
          </a:prstGeom>
          <a:solidFill>
            <a:srgbClr val="2A2A2A">
              <a:alpha val="9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 more performance metrics you can automate,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better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people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can see how they are doing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5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person (or team) supposed to achieve, in terms of results?</a:t>
            </a:r>
          </a:p>
          <a:p>
            <a:r>
              <a:rPr lang="en-US" dirty="0" smtClean="0"/>
              <a:t>How are they supposed to achieve those results, in terms of behaviors?</a:t>
            </a:r>
          </a:p>
          <a:p>
            <a:pPr lvl="1"/>
            <a:r>
              <a:rPr lang="en-US" dirty="0" smtClean="0"/>
              <a:t>Your mission and values </a:t>
            </a:r>
            <a:r>
              <a:rPr lang="en-US" i="1" dirty="0" smtClean="0"/>
              <a:t>must</a:t>
            </a:r>
            <a:r>
              <a:rPr lang="en-US" dirty="0" smtClean="0"/>
              <a:t> be clearly included here!</a:t>
            </a:r>
          </a:p>
          <a:p>
            <a:r>
              <a:rPr lang="en-US" dirty="0" smtClean="0"/>
              <a:t>If it is not measurable or observable, you cannot expect them to meet your expectations!</a:t>
            </a:r>
          </a:p>
          <a:p>
            <a:r>
              <a:rPr lang="en-US" dirty="0" smtClean="0"/>
              <a:t>Expectations form one side of an agreement that management has with an employee. </a:t>
            </a:r>
            <a:r>
              <a:rPr lang="en-US" i="1" dirty="0" smtClean="0">
                <a:solidFill>
                  <a:schemeClr val="accent4"/>
                </a:solidFill>
              </a:rPr>
              <a:t>You must check for agreement.</a:t>
            </a:r>
            <a:endParaRPr lang="en-US" i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6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Jtyub90"/>
  <p:tag name="ARTICULATE_DESIGN_ID_1_OFFICE THEME" val="zVk8LS3x"/>
  <p:tag name="ARTICULATE_PROJECT_OPEN" val="0"/>
  <p:tag name="ARTICULATE_SLIDE_THUMBNAIL_REFRESH" val="1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711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1_Office Theme</vt:lpstr>
      <vt:lpstr>Performance Management Done Differently</vt:lpstr>
      <vt:lpstr>Your Presenter</vt:lpstr>
      <vt:lpstr>PowerPoint Presentation</vt:lpstr>
      <vt:lpstr>What is performance management?</vt:lpstr>
      <vt:lpstr>Performance Management</vt:lpstr>
      <vt:lpstr>Why don’t these work?</vt:lpstr>
      <vt:lpstr>What should we do instead?</vt:lpstr>
      <vt:lpstr>What works? Some tools…</vt:lpstr>
      <vt:lpstr>Expectations</vt:lpstr>
      <vt:lpstr>Results (the what)</vt:lpstr>
      <vt:lpstr>Behaviors (the how)</vt:lpstr>
      <vt:lpstr>Common Challenge: “Attitude”</vt:lpstr>
      <vt:lpstr>Tool: Dashboards</vt:lpstr>
      <vt:lpstr>Tool: Check-ins</vt:lpstr>
      <vt:lpstr>Tool: Feedback</vt:lpstr>
      <vt:lpstr>Tool: Coaching</vt:lpstr>
      <vt:lpstr>PowerPoint Presentation</vt:lpstr>
      <vt:lpstr>Practice</vt:lpstr>
      <vt:lpstr>PowerPoint Presentation</vt:lpstr>
      <vt:lpstr>Summary: Information they need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</dc:title>
  <dc:creator>Steve</dc:creator>
  <cp:lastModifiedBy>Steve</cp:lastModifiedBy>
  <cp:revision>185</cp:revision>
  <dcterms:created xsi:type="dcterms:W3CDTF">2017-06-12T01:25:46Z</dcterms:created>
  <dcterms:modified xsi:type="dcterms:W3CDTF">2017-07-18T04:17:58Z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634FE6E0-9B99-4FFA-BDA1-9B9E66CF1C3C</vt:lpwstr>
  </property>
  <property fmtid="{D5CDD505-2E9C-101B-9397-08002B2CF9AE}" pid="3" name="ArticulatePath">
    <vt:lpwstr>LearningSim_Badiyan_Onboarding MDT 2017-06-12</vt:lpwstr>
  </property>
</Properties>
</file>